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5" r:id="rId1"/>
  </p:sldMasterIdLst>
  <p:notesMasterIdLst>
    <p:notesMasterId r:id="rId25"/>
  </p:notesMasterIdLst>
  <p:sldIdLst>
    <p:sldId id="256" r:id="rId2"/>
    <p:sldId id="257" r:id="rId3"/>
    <p:sldId id="275" r:id="rId4"/>
    <p:sldId id="273" r:id="rId5"/>
    <p:sldId id="276" r:id="rId6"/>
    <p:sldId id="261" r:id="rId7"/>
    <p:sldId id="278" r:id="rId8"/>
    <p:sldId id="277" r:id="rId9"/>
    <p:sldId id="258" r:id="rId10"/>
    <p:sldId id="280" r:id="rId11"/>
    <p:sldId id="262" r:id="rId12"/>
    <p:sldId id="260" r:id="rId13"/>
    <p:sldId id="274" r:id="rId14"/>
    <p:sldId id="259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2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72022D-F889-445F-964C-4EC621D61577}" type="datetimeFigureOut">
              <a:rPr lang="fr-FR" smtClean="0"/>
              <a:t>10/02/2023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5B00F-B36F-4803-9B07-5BDE1B44E063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E30C-EC66-4C7F-9CE8-7A4022635F76}" type="datetimeFigureOut">
              <a:rPr lang="fr-FR" smtClean="0"/>
              <a:pPr/>
              <a:t>10/02/2023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039D-31AE-4E67-A652-EA983F5ED00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8544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E30C-EC66-4C7F-9CE8-7A4022635F76}" type="datetimeFigureOut">
              <a:rPr lang="fr-FR" smtClean="0"/>
              <a:pPr/>
              <a:t>10/02/2023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039D-31AE-4E67-A652-EA983F5ED00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6771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E30C-EC66-4C7F-9CE8-7A4022635F76}" type="datetimeFigureOut">
              <a:rPr lang="fr-FR" smtClean="0"/>
              <a:pPr/>
              <a:t>10/02/2023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039D-31AE-4E67-A652-EA983F5ED00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3468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E30C-EC66-4C7F-9CE8-7A4022635F76}" type="datetimeFigureOut">
              <a:rPr lang="fr-FR" smtClean="0"/>
              <a:pPr/>
              <a:t>10/02/2023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039D-31AE-4E67-A652-EA983F5ED00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6746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E30C-EC66-4C7F-9CE8-7A4022635F76}" type="datetimeFigureOut">
              <a:rPr lang="fr-FR" smtClean="0"/>
              <a:pPr/>
              <a:t>10/02/2023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039D-31AE-4E67-A652-EA983F5ED00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445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E30C-EC66-4C7F-9CE8-7A4022635F76}" type="datetimeFigureOut">
              <a:rPr lang="fr-FR" smtClean="0"/>
              <a:pPr/>
              <a:t>10/02/2023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039D-31AE-4E67-A652-EA983F5ED00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180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E30C-EC66-4C7F-9CE8-7A4022635F76}" type="datetimeFigureOut">
              <a:rPr lang="fr-FR" smtClean="0"/>
              <a:pPr/>
              <a:t>10/02/2023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039D-31AE-4E67-A652-EA983F5ED00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8157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E30C-EC66-4C7F-9CE8-7A4022635F76}" type="datetimeFigureOut">
              <a:rPr lang="fr-FR" smtClean="0"/>
              <a:pPr/>
              <a:t>10/02/2023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039D-31AE-4E67-A652-EA983F5ED00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3520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E30C-EC66-4C7F-9CE8-7A4022635F76}" type="datetimeFigureOut">
              <a:rPr lang="fr-FR" smtClean="0"/>
              <a:pPr/>
              <a:t>10/02/2023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039D-31AE-4E67-A652-EA983F5ED00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43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E30C-EC66-4C7F-9CE8-7A4022635F76}" type="datetimeFigureOut">
              <a:rPr lang="fr-FR" smtClean="0"/>
              <a:pPr/>
              <a:t>10/02/2023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039D-31AE-4E67-A652-EA983F5ED00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687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E30C-EC66-4C7F-9CE8-7A4022635F76}" type="datetimeFigureOut">
              <a:rPr lang="fr-FR" smtClean="0"/>
              <a:pPr/>
              <a:t>10/02/2023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039D-31AE-4E67-A652-EA983F5ED00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327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E30C-EC66-4C7F-9CE8-7A4022635F76}" type="datetimeFigureOut">
              <a:rPr lang="fr-FR" smtClean="0"/>
              <a:pPr/>
              <a:t>10/02/2023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039D-31AE-4E67-A652-EA983F5ED00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7008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E30C-EC66-4C7F-9CE8-7A4022635F76}" type="datetimeFigureOut">
              <a:rPr lang="fr-FR" smtClean="0"/>
              <a:pPr/>
              <a:t>10/02/2023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039D-31AE-4E67-A652-EA983F5ED00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0214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E30C-EC66-4C7F-9CE8-7A4022635F76}" type="datetimeFigureOut">
              <a:rPr lang="fr-FR" smtClean="0"/>
              <a:pPr/>
              <a:t>10/02/2023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039D-31AE-4E67-A652-EA983F5ED00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8970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E30C-EC66-4C7F-9CE8-7A4022635F76}" type="datetimeFigureOut">
              <a:rPr lang="fr-FR" smtClean="0"/>
              <a:pPr/>
              <a:t>10/02/2023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039D-31AE-4E67-A652-EA983F5ED00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0169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E30C-EC66-4C7F-9CE8-7A4022635F76}" type="datetimeFigureOut">
              <a:rPr lang="fr-FR" smtClean="0"/>
              <a:pPr/>
              <a:t>10/02/2023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039D-31AE-4E67-A652-EA983F5ED00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1461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E30C-EC66-4C7F-9CE8-7A4022635F76}" type="datetimeFigureOut">
              <a:rPr lang="fr-FR" smtClean="0"/>
              <a:pPr/>
              <a:t>10/02/2023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039D-31AE-4E67-A652-EA983F5ED00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138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D7CE30C-EC66-4C7F-9CE8-7A4022635F76}" type="datetimeFigureOut">
              <a:rPr lang="fr-FR" smtClean="0"/>
              <a:pPr/>
              <a:t>10/02/2023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0039D-31AE-4E67-A652-EA983F5ED00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29976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  <p:sldLayoutId id="2147483870" r:id="rId15"/>
    <p:sldLayoutId id="2147483871" r:id="rId16"/>
    <p:sldLayoutId id="214748387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495022-C4E6-4742-90B5-4F7ABE9BD9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995" y="602929"/>
            <a:ext cx="11171103" cy="4528457"/>
          </a:xfrm>
        </p:spPr>
        <p:txBody>
          <a:bodyPr anchor="ctr">
            <a:normAutofit/>
          </a:bodyPr>
          <a:lstStyle/>
          <a:p>
            <a:pPr algn="ctr"/>
            <a:r>
              <a:rPr lang="fr-FR" sz="6000" b="1" dirty="0"/>
              <a:t>REUNION PUBLIQUE </a:t>
            </a:r>
            <a:br>
              <a:rPr lang="fr-FR" sz="6000" b="1" dirty="0"/>
            </a:br>
            <a:r>
              <a:rPr lang="fr-FR" sz="6000" b="1" dirty="0"/>
              <a:t>EAU</a:t>
            </a:r>
            <a:br>
              <a:rPr lang="fr-FR" sz="6000" b="1" dirty="0"/>
            </a:br>
            <a:r>
              <a:rPr lang="fr-FR" sz="6000" b="1" dirty="0"/>
              <a:t>ASSAINISSEMENT COLLECTIF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E104841-C88B-4830-87CA-5D54FCBBED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3189" y="3263223"/>
            <a:ext cx="4274541" cy="4528457"/>
          </a:xfrm>
        </p:spPr>
        <p:txBody>
          <a:bodyPr anchor="ctr">
            <a:normAutofit/>
          </a:bodyPr>
          <a:lstStyle/>
          <a:p>
            <a:pPr algn="r"/>
            <a:r>
              <a:rPr lang="fr-FR" sz="3600" dirty="0"/>
              <a:t>8 FEVRIER 2023</a:t>
            </a:r>
          </a:p>
        </p:txBody>
      </p:sp>
    </p:spTree>
    <p:extLst>
      <p:ext uri="{BB962C8B-B14F-4D97-AF65-F5344CB8AC3E}">
        <p14:creationId xmlns:p14="http://schemas.microsoft.com/office/powerpoint/2010/main" val="3031757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598983-C70F-1FFB-82E9-DE287F723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8800" b="1" dirty="0"/>
              <a:t>Des difficultés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CD9F52-DB52-20F5-C416-B842D628A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303" y="2713931"/>
            <a:ext cx="12192000" cy="2541116"/>
          </a:xfrm>
        </p:spPr>
        <p:txBody>
          <a:bodyPr/>
          <a:lstStyle/>
          <a:p>
            <a:r>
              <a:rPr lang="fr-FR" sz="4400" dirty="0"/>
              <a:t>Vieillissement de la plupart des ouvrages </a:t>
            </a:r>
          </a:p>
          <a:p>
            <a:r>
              <a:rPr lang="fr-FR" sz="4400" dirty="0">
                <a:effectLst/>
              </a:rPr>
              <a:t>CVM </a:t>
            </a:r>
          </a:p>
          <a:p>
            <a:r>
              <a:rPr lang="fr-FR" sz="4400" dirty="0">
                <a:effectLst/>
              </a:rPr>
              <a:t>Réseau unitaire</a:t>
            </a:r>
            <a:endParaRPr lang="fr-FR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7599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F0BD27B-F646-0556-1124-56A94A3BAC2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3359" t="24861" r="43471" b="8184"/>
          <a:stretch/>
        </p:blipFill>
        <p:spPr>
          <a:xfrm>
            <a:off x="2009775" y="212725"/>
            <a:ext cx="8172450" cy="6432550"/>
          </a:xfrm>
        </p:spPr>
      </p:pic>
    </p:spTree>
    <p:extLst>
      <p:ext uri="{BB962C8B-B14F-4D97-AF65-F5344CB8AC3E}">
        <p14:creationId xmlns:p14="http://schemas.microsoft.com/office/powerpoint/2010/main" val="192341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2B2505-E967-3B7A-71B3-8225B3C8D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CVM</a:t>
            </a:r>
            <a:r>
              <a:rPr lang="fr-FR" dirty="0"/>
              <a:t>: les zones concernées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52EFD066-A2F7-D031-93C9-B80EC18A6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788" y="1667328"/>
            <a:ext cx="11380424" cy="4195481"/>
          </a:xfrm>
        </p:spPr>
        <p:txBody>
          <a:bodyPr>
            <a:normAutofit/>
          </a:bodyPr>
          <a:lstStyle/>
          <a:p>
            <a:r>
              <a:rPr lang="fr-FR" sz="4400" dirty="0"/>
              <a:t>Canalisations à long temps de contact situées sur les extrémités du réseau ou sur des bras morts : essentiellement en Sologne et quelques endroits du Val</a:t>
            </a:r>
          </a:p>
          <a:p>
            <a:r>
              <a:rPr lang="fr-FR" sz="4400" dirty="0"/>
              <a:t>Sur 45 km, environ 27 km</a:t>
            </a:r>
          </a:p>
        </p:txBody>
      </p:sp>
    </p:spTree>
    <p:extLst>
      <p:ext uri="{BB962C8B-B14F-4D97-AF65-F5344CB8AC3E}">
        <p14:creationId xmlns:p14="http://schemas.microsoft.com/office/powerpoint/2010/main" val="720657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771268-7C01-35C4-3DD5-52562D17E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800" b="1" dirty="0"/>
              <a:t>Campagnes de prélèvements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9DC29C-113F-1038-9961-D4305F4C7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742" y="2353469"/>
            <a:ext cx="11512627" cy="2651284"/>
          </a:xfrm>
        </p:spPr>
        <p:txBody>
          <a:bodyPr>
            <a:normAutofit fontScale="92500"/>
          </a:bodyPr>
          <a:lstStyle/>
          <a:p>
            <a:r>
              <a:rPr lang="fr-FR" sz="3200" dirty="0"/>
              <a:t>En lien et sous le contrôle de l’ARS</a:t>
            </a:r>
          </a:p>
          <a:p>
            <a:r>
              <a:rPr lang="fr-FR" sz="3200" dirty="0"/>
              <a:t>4 campagnes : mai, août, novembre 2022, janvier 2023</a:t>
            </a:r>
          </a:p>
          <a:p>
            <a:r>
              <a:rPr lang="fr-FR" sz="3200" dirty="0"/>
              <a:t>Taux en diminution mais au-dessus de la limite de qualité</a:t>
            </a:r>
          </a:p>
          <a:p>
            <a:r>
              <a:rPr lang="fr-FR" sz="3200" dirty="0"/>
              <a:t>Courriers envoyés à chaque fois aux personnes concernées</a:t>
            </a:r>
          </a:p>
        </p:txBody>
      </p:sp>
    </p:spTree>
    <p:extLst>
      <p:ext uri="{BB962C8B-B14F-4D97-AF65-F5344CB8AC3E}">
        <p14:creationId xmlns:p14="http://schemas.microsoft.com/office/powerpoint/2010/main" val="2789495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ED9BF7-0809-8DD2-CB9D-F553D6E2A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02357"/>
          </a:xfrm>
        </p:spPr>
        <p:txBody>
          <a:bodyPr/>
          <a:lstStyle/>
          <a:p>
            <a:r>
              <a:rPr lang="fr-FR" b="1" dirty="0"/>
              <a:t>CVM</a:t>
            </a:r>
            <a:r>
              <a:rPr lang="fr-FR" dirty="0"/>
              <a:t>: Mesures de précaution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A0A852-87A7-CEB1-171A-8F362DF0A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43" y="1200840"/>
            <a:ext cx="11248221" cy="528809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sz="2900" dirty="0"/>
              <a:t>Ne pas utiliser l’eau du robinet pour la boisson.</a:t>
            </a:r>
          </a:p>
          <a:p>
            <a:pPr marL="0" indent="0">
              <a:buNone/>
            </a:pPr>
            <a:r>
              <a:rPr lang="fr-FR" sz="2900" dirty="0"/>
              <a:t>L’eau peut être utilisée pour :</a:t>
            </a:r>
          </a:p>
          <a:p>
            <a:pPr marL="0" indent="0">
              <a:buNone/>
            </a:pPr>
            <a:r>
              <a:rPr lang="fr-FR" sz="2900" dirty="0"/>
              <a:t>- le lavage des fruits et légumes consommés crus</a:t>
            </a:r>
          </a:p>
          <a:p>
            <a:pPr marL="0" indent="0">
              <a:buNone/>
            </a:pPr>
            <a:r>
              <a:rPr lang="fr-FR" sz="2900" dirty="0"/>
              <a:t>- le brossage des dents</a:t>
            </a:r>
          </a:p>
          <a:p>
            <a:pPr marL="0" indent="0">
              <a:buNone/>
            </a:pPr>
            <a:r>
              <a:rPr lang="fr-FR" sz="2900" dirty="0"/>
              <a:t>- la douche et le lavage corporel</a:t>
            </a:r>
          </a:p>
          <a:p>
            <a:pPr marL="0" indent="0">
              <a:buNone/>
            </a:pPr>
            <a:r>
              <a:rPr lang="fr-FR" sz="2900" dirty="0"/>
              <a:t>- la vaisselle et la lessive</a:t>
            </a:r>
          </a:p>
          <a:p>
            <a:pPr marL="0" indent="0">
              <a:buNone/>
            </a:pPr>
            <a:r>
              <a:rPr lang="fr-FR" sz="2900" dirty="0"/>
              <a:t>- l’arrosage du potager</a:t>
            </a:r>
          </a:p>
          <a:p>
            <a:pPr marL="0" indent="0">
              <a:buNone/>
            </a:pPr>
            <a:r>
              <a:rPr lang="fr-FR" sz="2900" dirty="0"/>
              <a:t>Le chlorure de vinyle est un produit qui s’évapore au chauffage. L’eau portée à ébullition peut être utilisée pour :</a:t>
            </a:r>
          </a:p>
          <a:p>
            <a:pPr marL="0" indent="0">
              <a:buNone/>
            </a:pPr>
            <a:r>
              <a:rPr lang="fr-FR" sz="2900" dirty="0"/>
              <a:t>- la préparation du café, des infusions et des potages</a:t>
            </a:r>
          </a:p>
          <a:p>
            <a:pPr marL="0" indent="0">
              <a:buNone/>
            </a:pPr>
            <a:r>
              <a:rPr lang="fr-FR" sz="2900" dirty="0"/>
              <a:t>- la cuisson des aliments</a:t>
            </a:r>
          </a:p>
          <a:p>
            <a:pPr marL="0" indent="0">
              <a:buNone/>
            </a:pPr>
            <a:r>
              <a:rPr lang="fr-FR" sz="2900" dirty="0"/>
              <a:t>- de rechercher une solution à long</a:t>
            </a:r>
          </a:p>
          <a:p>
            <a:pPr marL="0" indent="0">
              <a:buNone/>
            </a:pPr>
            <a:r>
              <a:rPr lang="fr-FR" sz="2900" dirty="0"/>
              <a:t>Pour limiter les traces éventuelles de CVM, renouveler l’eau de la conduite avant utilisation, notamment après une période d’absence.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2099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76162B-1679-34A8-6A68-03846F764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326689" cy="1400530"/>
          </a:xfrm>
        </p:spPr>
        <p:txBody>
          <a:bodyPr/>
          <a:lstStyle/>
          <a:p>
            <a:r>
              <a:rPr lang="fr-FR" sz="7200" b="1" dirty="0"/>
              <a:t>Réseau unitaire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3F94548-BDBE-DB8B-FA2A-BD8D80B13D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0528" y="1843923"/>
            <a:ext cx="10326689" cy="4069543"/>
          </a:xfrm>
        </p:spPr>
      </p:pic>
    </p:spTree>
    <p:extLst>
      <p:ext uri="{BB962C8B-B14F-4D97-AF65-F5344CB8AC3E}">
        <p14:creationId xmlns:p14="http://schemas.microsoft.com/office/powerpoint/2010/main" val="2764460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8CC83E40-E513-89E8-550A-1E97236AB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868" y="2876429"/>
            <a:ext cx="11843132" cy="1400530"/>
          </a:xfrm>
        </p:spPr>
        <p:txBody>
          <a:bodyPr/>
          <a:lstStyle/>
          <a:p>
            <a:r>
              <a:rPr lang="fr-FR" sz="6600" b="1" dirty="0"/>
              <a:t>Faire face: quelles solutions?</a:t>
            </a:r>
          </a:p>
        </p:txBody>
      </p:sp>
    </p:spTree>
    <p:extLst>
      <p:ext uri="{BB962C8B-B14F-4D97-AF65-F5344CB8AC3E}">
        <p14:creationId xmlns:p14="http://schemas.microsoft.com/office/powerpoint/2010/main" val="611354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2B2505-E967-3B7A-71B3-8225B3C8D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41" y="728140"/>
            <a:ext cx="10789397" cy="1400530"/>
          </a:xfrm>
        </p:spPr>
        <p:txBody>
          <a:bodyPr/>
          <a:lstStyle/>
          <a:p>
            <a:r>
              <a:rPr lang="fr-FR" sz="6000" b="1" dirty="0"/>
              <a:t>Quelles solutions: les CVM</a:t>
            </a:r>
            <a:endParaRPr lang="fr-FR" sz="6000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52EFD066-A2F7-D031-93C9-B80EC18A6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320" y="2438509"/>
            <a:ext cx="11587908" cy="4195481"/>
          </a:xfrm>
        </p:spPr>
        <p:txBody>
          <a:bodyPr>
            <a:normAutofit/>
          </a:bodyPr>
          <a:lstStyle/>
          <a:p>
            <a:r>
              <a:rPr lang="fr-FR" sz="4000" dirty="0"/>
              <a:t>Travaux prévus au budget 2023 rte de Sennely</a:t>
            </a:r>
          </a:p>
          <a:p>
            <a:r>
              <a:rPr lang="fr-FR" sz="4000" dirty="0"/>
              <a:t>Installation de purges </a:t>
            </a:r>
          </a:p>
          <a:p>
            <a:r>
              <a:rPr lang="fr-FR" sz="4000" dirty="0"/>
              <a:t>Gros travaux: changement des canalisations</a:t>
            </a:r>
          </a:p>
        </p:txBody>
      </p:sp>
    </p:spTree>
    <p:extLst>
      <p:ext uri="{BB962C8B-B14F-4D97-AF65-F5344CB8AC3E}">
        <p14:creationId xmlns:p14="http://schemas.microsoft.com/office/powerpoint/2010/main" val="410677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2B2505-E967-3B7A-71B3-8225B3C8D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875" y="849326"/>
            <a:ext cx="11362274" cy="1400530"/>
          </a:xfrm>
        </p:spPr>
        <p:txBody>
          <a:bodyPr/>
          <a:lstStyle/>
          <a:p>
            <a:r>
              <a:rPr lang="fr-FR" sz="5400" b="1" dirty="0"/>
              <a:t>Quelles solutions: le vieillissement</a:t>
            </a:r>
            <a:endParaRPr lang="fr-FR" sz="5400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52EFD066-A2F7-D031-93C9-B80EC18A6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286" y="1927952"/>
            <a:ext cx="11587908" cy="3910988"/>
          </a:xfrm>
        </p:spPr>
        <p:txBody>
          <a:bodyPr>
            <a:normAutofit lnSpcReduction="10000"/>
          </a:bodyPr>
          <a:lstStyle/>
          <a:p>
            <a:r>
              <a:rPr lang="fr-FR" sz="4000" dirty="0"/>
              <a:t>Réhabilitation des réseaux d’assainissement</a:t>
            </a:r>
          </a:p>
          <a:p>
            <a:pPr marL="0" indent="0">
              <a:buNone/>
            </a:pPr>
            <a:r>
              <a:rPr lang="fr-FR" sz="4000" dirty="0"/>
              <a:t>Secteurs concernés: rte de Jargeau (vers STEP), rue Neuve, chemin du Carrefour, impasse St Martin</a:t>
            </a:r>
          </a:p>
          <a:p>
            <a:r>
              <a:rPr lang="fr-FR" sz="4000" dirty="0"/>
              <a:t>Changement  des canalisations concernées par les CVM</a:t>
            </a:r>
          </a:p>
        </p:txBody>
      </p:sp>
    </p:spTree>
    <p:extLst>
      <p:ext uri="{BB962C8B-B14F-4D97-AF65-F5344CB8AC3E}">
        <p14:creationId xmlns:p14="http://schemas.microsoft.com/office/powerpoint/2010/main" val="1257388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2B2505-E967-3B7A-71B3-8225B3C8D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577" y="1069664"/>
            <a:ext cx="11395325" cy="1400530"/>
          </a:xfrm>
        </p:spPr>
        <p:txBody>
          <a:bodyPr/>
          <a:lstStyle/>
          <a:p>
            <a:r>
              <a:rPr lang="fr-FR" sz="5200" b="1" dirty="0"/>
              <a:t>Quelles solutions: le réseau unitaire</a:t>
            </a:r>
            <a:endParaRPr lang="fr-FR" sz="5200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52EFD066-A2F7-D031-93C9-B80EC18A6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286" y="2754222"/>
            <a:ext cx="11587908" cy="2169636"/>
          </a:xfrm>
        </p:spPr>
        <p:txBody>
          <a:bodyPr>
            <a:normAutofit/>
          </a:bodyPr>
          <a:lstStyle/>
          <a:p>
            <a:r>
              <a:rPr lang="fr-FR" sz="4000" dirty="0"/>
              <a:t>Mise en séparatif</a:t>
            </a:r>
          </a:p>
          <a:p>
            <a:r>
              <a:rPr lang="fr-FR" sz="4000" dirty="0"/>
              <a:t>Secteurs concernés en priorité: rue du commerce/rte de Sennely/rte de Jargeau</a:t>
            </a:r>
          </a:p>
        </p:txBody>
      </p:sp>
    </p:spTree>
    <p:extLst>
      <p:ext uri="{BB962C8B-B14F-4D97-AF65-F5344CB8AC3E}">
        <p14:creationId xmlns:p14="http://schemas.microsoft.com/office/powerpoint/2010/main" val="1364175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F887B07-E4E5-40A6-A0BC-4AB15082F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155" y="1274508"/>
            <a:ext cx="11498094" cy="1400530"/>
          </a:xfrm>
        </p:spPr>
        <p:txBody>
          <a:bodyPr/>
          <a:lstStyle/>
          <a:p>
            <a:r>
              <a:rPr lang="fr-FR" sz="6000" b="1" dirty="0"/>
              <a:t>ODJ</a:t>
            </a:r>
            <a:r>
              <a:rPr lang="fr-FR" sz="6000" dirty="0"/>
              <a:t>:</a:t>
            </a:r>
            <a:br>
              <a:rPr lang="fr-FR" sz="6000" dirty="0"/>
            </a:br>
            <a:r>
              <a:rPr lang="fr-FR" sz="5800" dirty="0"/>
              <a:t>- le contexte</a:t>
            </a:r>
            <a:br>
              <a:rPr lang="fr-FR" sz="5800" dirty="0"/>
            </a:br>
            <a:r>
              <a:rPr lang="fr-FR" sz="5800" dirty="0"/>
              <a:t>- des forces et des difficultés</a:t>
            </a:r>
            <a:br>
              <a:rPr lang="fr-FR" sz="5800" dirty="0"/>
            </a:br>
            <a:r>
              <a:rPr lang="fr-FR" sz="5800" dirty="0"/>
              <a:t>- faire face: quelles solutions?</a:t>
            </a:r>
            <a:br>
              <a:rPr lang="fr-FR" sz="5800" dirty="0"/>
            </a:br>
            <a:r>
              <a:rPr lang="fr-FR" sz="5800" dirty="0"/>
              <a:t>- faire face: quel financement?</a:t>
            </a:r>
            <a:br>
              <a:rPr lang="fr-FR" sz="6000" dirty="0"/>
            </a:br>
            <a:br>
              <a:rPr lang="fr-FR" sz="6000" dirty="0"/>
            </a:br>
            <a:endParaRPr lang="fr-FR" sz="6000" dirty="0"/>
          </a:p>
        </p:txBody>
      </p:sp>
    </p:spTree>
    <p:extLst>
      <p:ext uri="{BB962C8B-B14F-4D97-AF65-F5344CB8AC3E}">
        <p14:creationId xmlns:p14="http://schemas.microsoft.com/office/powerpoint/2010/main" val="22840577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8CC83E40-E513-89E8-550A-1E97236AB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868" y="2920496"/>
            <a:ext cx="11843132" cy="1400530"/>
          </a:xfrm>
        </p:spPr>
        <p:txBody>
          <a:bodyPr/>
          <a:lstStyle/>
          <a:p>
            <a:r>
              <a:rPr lang="fr-FR" sz="6000" b="1" dirty="0"/>
              <a:t>Faire face: quel financement?</a:t>
            </a:r>
          </a:p>
        </p:txBody>
      </p:sp>
    </p:spTree>
    <p:extLst>
      <p:ext uri="{BB962C8B-B14F-4D97-AF65-F5344CB8AC3E}">
        <p14:creationId xmlns:p14="http://schemas.microsoft.com/office/powerpoint/2010/main" val="11217159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E13C2B42-B339-6DA4-255C-0BD5154B4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51" y="609601"/>
            <a:ext cx="10701262" cy="1400530"/>
          </a:xfrm>
        </p:spPr>
        <p:txBody>
          <a:bodyPr/>
          <a:lstStyle/>
          <a:p>
            <a:r>
              <a:rPr lang="fr-FR" b="1" dirty="0"/>
              <a:t>Un 1</a:t>
            </a:r>
            <a:r>
              <a:rPr lang="fr-FR" b="1" baseline="30000" dirty="0"/>
              <a:t>er</a:t>
            </a:r>
            <a:r>
              <a:rPr lang="fr-FR" b="1" dirty="0"/>
              <a:t> train de mesures : le budget 2023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C309ECE-DC37-0340-A3EE-3785AFB72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09312"/>
            <a:ext cx="10552534" cy="4739088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fr-FR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Assainissement </a:t>
            </a:r>
            <a:endParaRPr lang="fr-FR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nstallation d’un débitmètre en entrée de STEP (notification de non conformité de la DDT) = 7400 euros environ 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urbine du bassin d’aération (on fonctionne avec une seule du fait de l’arrêt de l’autre) = 10 000 euros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fr-FR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Distribution d’eau</a:t>
            </a:r>
            <a:endParaRPr lang="fr-FR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Programme habituel de renouvellement vannes (30x500=15 000), plaques égout (2800x5=14 000), gargouilles (3x1200=3600),…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surpresseurs (dégradés à cause d’une surtension) = 8700 euros. 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Renouvellement d’un peu plus de 300 compteurs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Changer un ou deux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chloromètres du château (deux = coût de 7500 euros environ)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Action contre CVM : travaux rte de Sennely (7500 euros environ), installation de purges (350 euros l’unité)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3711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850E6C-7274-5ABF-714F-808B62DC0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402" y="926444"/>
            <a:ext cx="11075836" cy="979475"/>
          </a:xfrm>
        </p:spPr>
        <p:txBody>
          <a:bodyPr/>
          <a:lstStyle/>
          <a:p>
            <a:r>
              <a:rPr lang="fr-FR" b="1" dirty="0"/>
              <a:t>Quel financement à moyen et long terme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771B92-CE7A-2104-0B94-46BE6DD5B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402" y="1905919"/>
            <a:ext cx="11825196" cy="3102976"/>
          </a:xfrm>
        </p:spPr>
        <p:txBody>
          <a:bodyPr>
            <a:noAutofit/>
          </a:bodyPr>
          <a:lstStyle/>
          <a:p>
            <a:r>
              <a:rPr lang="fr-FR" sz="3200" dirty="0"/>
              <a:t>Des investissements nécessitant plusieurs millions d’euros</a:t>
            </a:r>
          </a:p>
          <a:p>
            <a:r>
              <a:rPr lang="fr-FR" sz="3200" dirty="0"/>
              <a:t>Une aide différentielle de l’Agence de l’eau</a:t>
            </a:r>
          </a:p>
          <a:p>
            <a:r>
              <a:rPr lang="fr-FR" sz="3200" dirty="0"/>
              <a:t>Prioriser </a:t>
            </a:r>
          </a:p>
          <a:p>
            <a:r>
              <a:rPr lang="fr-FR" sz="3200" dirty="0"/>
              <a:t>Sujets débattus lors de la conférence citoyenne :</a:t>
            </a:r>
          </a:p>
          <a:p>
            <a:pPr>
              <a:buFontTx/>
              <a:buChar char="-"/>
            </a:pPr>
            <a:r>
              <a:rPr lang="fr-FR" sz="3200" dirty="0"/>
              <a:t>Transfert compétence à la CCL</a:t>
            </a:r>
          </a:p>
          <a:p>
            <a:pPr>
              <a:buFontTx/>
              <a:buChar char="-"/>
            </a:pPr>
            <a:r>
              <a:rPr lang="fr-FR" sz="3200" dirty="0"/>
              <a:t>Utilisation de la réserve</a:t>
            </a:r>
          </a:p>
          <a:p>
            <a:pPr>
              <a:buFontTx/>
              <a:buChar char="-"/>
            </a:pPr>
            <a:r>
              <a:rPr lang="fr-FR" sz="3200" dirty="0"/>
              <a:t>Tarifs </a:t>
            </a:r>
          </a:p>
          <a:p>
            <a:pPr>
              <a:buFontTx/>
              <a:buChar char="-"/>
            </a:pPr>
            <a:r>
              <a:rPr lang="fr-FR" sz="3200" dirty="0"/>
              <a:t>Emprunt </a:t>
            </a:r>
          </a:p>
        </p:txBody>
      </p:sp>
    </p:spTree>
    <p:extLst>
      <p:ext uri="{BB962C8B-B14F-4D97-AF65-F5344CB8AC3E}">
        <p14:creationId xmlns:p14="http://schemas.microsoft.com/office/powerpoint/2010/main" val="4738449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285DCC-C09A-CA2B-2366-CBBC2D553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Vers la conférence citoyenne</a:t>
            </a:r>
            <a:br>
              <a:rPr lang="fr-FR" b="1" dirty="0"/>
            </a:br>
            <a:r>
              <a:rPr lang="fr-FR" b="1" dirty="0"/>
              <a:t>10 mars 20h30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711BDE-3F40-2638-F96D-CAF3EA98C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397" y="2405458"/>
            <a:ext cx="11237205" cy="2816537"/>
          </a:xfrm>
        </p:spPr>
        <p:txBody>
          <a:bodyPr>
            <a:normAutofit/>
          </a:bodyPr>
          <a:lstStyle/>
          <a:p>
            <a:r>
              <a:rPr lang="fr-FR" sz="4400" dirty="0"/>
              <a:t>Citoyens associés volontaires</a:t>
            </a:r>
          </a:p>
          <a:p>
            <a:r>
              <a:rPr lang="fr-FR" sz="4400" dirty="0"/>
              <a:t>Viennois(es) tiré(e)s au sort</a:t>
            </a:r>
          </a:p>
          <a:p>
            <a:r>
              <a:rPr lang="fr-FR" sz="4400" dirty="0"/>
              <a:t>Personnes volontaires (pas plus de 10)</a:t>
            </a:r>
          </a:p>
        </p:txBody>
      </p:sp>
    </p:spTree>
    <p:extLst>
      <p:ext uri="{BB962C8B-B14F-4D97-AF65-F5344CB8AC3E}">
        <p14:creationId xmlns:p14="http://schemas.microsoft.com/office/powerpoint/2010/main" val="729874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8CC83E40-E513-89E8-550A-1E97236AB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3427" y="2728735"/>
            <a:ext cx="11843132" cy="1400530"/>
          </a:xfrm>
        </p:spPr>
        <p:txBody>
          <a:bodyPr/>
          <a:lstStyle/>
          <a:p>
            <a:r>
              <a:rPr lang="fr-FR" sz="8000" b="1" dirty="0"/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95177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CE6487F2-5B39-25C3-A193-8DB60525C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z="8000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Diagnostics reçus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6E15B1B-0AED-2D0E-B2F9-14294698A1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AD429D3C-7364-09F1-6501-5449000D9D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7757" t="15186" r="40138" b="3913"/>
          <a:stretch/>
        </p:blipFill>
        <p:spPr>
          <a:xfrm>
            <a:off x="1377108" y="1905000"/>
            <a:ext cx="3626666" cy="4355237"/>
          </a:xfrm>
        </p:spPr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FBA022F-DBB5-2EB3-8591-8B40C1A191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" name="Espace réservé du contenu 10">
            <a:extLst>
              <a:ext uri="{FF2B5EF4-FFF2-40B4-BE49-F238E27FC236}">
                <a16:creationId xmlns:a16="http://schemas.microsoft.com/office/drawing/2014/main" id="{DF190DB2-719E-8D81-EA07-B336D4043CD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t="20299" r="21624" b="11130"/>
          <a:stretch/>
        </p:blipFill>
        <p:spPr>
          <a:xfrm>
            <a:off x="5654675" y="2192358"/>
            <a:ext cx="5963718" cy="3260992"/>
          </a:xfrm>
        </p:spPr>
      </p:pic>
    </p:spTree>
    <p:extLst>
      <p:ext uri="{BB962C8B-B14F-4D97-AF65-F5344CB8AC3E}">
        <p14:creationId xmlns:p14="http://schemas.microsoft.com/office/powerpoint/2010/main" val="2152010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85A5C539-3DE8-318A-C707-478768BCB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927" y="2028470"/>
            <a:ext cx="11402458" cy="1400530"/>
          </a:xfrm>
        </p:spPr>
        <p:txBody>
          <a:bodyPr/>
          <a:lstStyle/>
          <a:p>
            <a:pPr algn="ctr"/>
            <a:r>
              <a:rPr lang="fr-FR" b="1" dirty="0"/>
              <a:t>Transfert de la compétence eau/assainissement </a:t>
            </a:r>
            <a:br>
              <a:rPr lang="fr-FR" b="1" dirty="0"/>
            </a:br>
            <a:r>
              <a:rPr lang="fr-FR" b="1" dirty="0"/>
              <a:t>à </a:t>
            </a:r>
            <a:br>
              <a:rPr lang="fr-FR" b="1" dirty="0"/>
            </a:br>
            <a:r>
              <a:rPr lang="fr-FR" b="1" dirty="0"/>
              <a:t>la Communauté de Communes des Loges</a:t>
            </a:r>
            <a:br>
              <a:rPr lang="fr-FR" b="1" dirty="0"/>
            </a:br>
            <a:r>
              <a:rPr lang="fr-FR" b="1" dirty="0"/>
              <a:t>01/01/2026</a:t>
            </a:r>
          </a:p>
        </p:txBody>
      </p:sp>
    </p:spTree>
    <p:extLst>
      <p:ext uri="{BB962C8B-B14F-4D97-AF65-F5344CB8AC3E}">
        <p14:creationId xmlns:p14="http://schemas.microsoft.com/office/powerpoint/2010/main" val="1249178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8CC83E40-E513-89E8-550A-1E97236AB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868" y="2876429"/>
            <a:ext cx="11843132" cy="1400530"/>
          </a:xfrm>
        </p:spPr>
        <p:txBody>
          <a:bodyPr/>
          <a:lstStyle/>
          <a:p>
            <a:r>
              <a:rPr lang="fr-FR" sz="6600" b="1" dirty="0"/>
              <a:t>Des forces et des difficultés</a:t>
            </a:r>
          </a:p>
        </p:txBody>
      </p:sp>
    </p:spTree>
    <p:extLst>
      <p:ext uri="{BB962C8B-B14F-4D97-AF65-F5344CB8AC3E}">
        <p14:creationId xmlns:p14="http://schemas.microsoft.com/office/powerpoint/2010/main" val="2423644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598983-C70F-1FFB-82E9-DE287F723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3725" y="2523890"/>
            <a:ext cx="9404723" cy="1400530"/>
          </a:xfrm>
        </p:spPr>
        <p:txBody>
          <a:bodyPr/>
          <a:lstStyle/>
          <a:p>
            <a:r>
              <a:rPr lang="fr-FR" sz="8800" b="1" dirty="0"/>
              <a:t>Des forces</a:t>
            </a:r>
          </a:p>
        </p:txBody>
      </p:sp>
    </p:spTree>
    <p:extLst>
      <p:ext uri="{BB962C8B-B14F-4D97-AF65-F5344CB8AC3E}">
        <p14:creationId xmlns:p14="http://schemas.microsoft.com/office/powerpoint/2010/main" val="1857052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62827F0-6449-C942-A1D4-851905D30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8D1948E6-4325-99D8-0E24-9E31276409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620" t="13616" r="42267" b="5211"/>
          <a:stretch/>
        </p:blipFill>
        <p:spPr>
          <a:xfrm>
            <a:off x="3380056" y="145773"/>
            <a:ext cx="4837407" cy="6612835"/>
          </a:xfrm>
        </p:spPr>
      </p:pic>
    </p:spTree>
    <p:extLst>
      <p:ext uri="{BB962C8B-B14F-4D97-AF65-F5344CB8AC3E}">
        <p14:creationId xmlns:p14="http://schemas.microsoft.com/office/powerpoint/2010/main" val="3285492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91704679-56F9-66B1-40EE-6797C03A2DD3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20679407"/>
              </p:ext>
            </p:extLst>
          </p:nvPr>
        </p:nvGraphicFramePr>
        <p:xfrm>
          <a:off x="1118212" y="1327150"/>
          <a:ext cx="9955575" cy="50674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7610">
                  <a:extLst>
                    <a:ext uri="{9D8B030D-6E8A-4147-A177-3AD203B41FA5}">
                      <a16:colId xmlns:a16="http://schemas.microsoft.com/office/drawing/2014/main" val="3177638557"/>
                    </a:ext>
                  </a:extLst>
                </a:gridCol>
                <a:gridCol w="7257965">
                  <a:extLst>
                    <a:ext uri="{9D8B030D-6E8A-4147-A177-3AD203B41FA5}">
                      <a16:colId xmlns:a16="http://schemas.microsoft.com/office/drawing/2014/main" val="3154868796"/>
                    </a:ext>
                  </a:extLst>
                </a:gridCol>
              </a:tblGrid>
              <a:tr h="2801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dirty="0">
                          <a:effectLst/>
                        </a:rPr>
                        <a:t> 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47" marR="600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dirty="0">
                          <a:effectLst/>
                        </a:rPr>
                        <a:t>Forces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47" marR="60047" marT="0" marB="0"/>
                </a:tc>
                <a:extLst>
                  <a:ext uri="{0D108BD9-81ED-4DB2-BD59-A6C34878D82A}">
                    <a16:rowId xmlns:a16="http://schemas.microsoft.com/office/drawing/2014/main" val="1815151245"/>
                  </a:ext>
                </a:extLst>
              </a:tr>
              <a:tr h="5802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>
                          <a:effectLst/>
                        </a:rPr>
                        <a:t>Eau et assainissement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47" marR="600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dirty="0">
                          <a:effectLst/>
                        </a:rPr>
                        <a:t>Contrats avec des entreprises, régie, impayés en nombre raisonnable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47" marR="60047" marT="0" marB="0"/>
                </a:tc>
                <a:extLst>
                  <a:ext uri="{0D108BD9-81ED-4DB2-BD59-A6C34878D82A}">
                    <a16:rowId xmlns:a16="http://schemas.microsoft.com/office/drawing/2014/main" val="3964152750"/>
                  </a:ext>
                </a:extLst>
              </a:tr>
              <a:tr h="5802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>
                          <a:effectLst/>
                        </a:rPr>
                        <a:t>Eau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47" marR="600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dirty="0">
                          <a:effectLst/>
                        </a:rPr>
                        <a:t>Indice Linéaire de Perte bon, terrain pour futur forage</a:t>
                      </a:r>
                      <a:r>
                        <a:rPr lang="fr-FR" sz="2000">
                          <a:effectLst/>
                        </a:rPr>
                        <a:t>, radio-relève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47" marR="60047" marT="0" marB="0"/>
                </a:tc>
                <a:extLst>
                  <a:ext uri="{0D108BD9-81ED-4DB2-BD59-A6C34878D82A}">
                    <a16:rowId xmlns:a16="http://schemas.microsoft.com/office/drawing/2014/main" val="988807193"/>
                  </a:ext>
                </a:extLst>
              </a:tr>
              <a:tr h="33835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>
                          <a:effectLst/>
                        </a:rPr>
                        <a:t>Assainissement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47" marR="600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dirty="0">
                          <a:effectLst/>
                        </a:rPr>
                        <a:t>Station d’épuration suffisamment dimensionnée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dirty="0">
                          <a:effectLst/>
                        </a:rPr>
                        <a:t>Système de traitement performant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dirty="0">
                          <a:effectLst/>
                        </a:rPr>
                        <a:t>Pas besoin de travaux de réhabilitation, hors renouvellement périodique des équipements et quelques légers investissements pour améliorer le confort et la sécurité de travail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628775" algn="l"/>
                        </a:tabLst>
                      </a:pPr>
                      <a:r>
                        <a:rPr lang="fr-FR" sz="2000" dirty="0">
                          <a:effectLst/>
                        </a:rPr>
                        <a:t>Peu d’anomalies détectées affectant l’étanchéité des collecteurs</a:t>
                      </a:r>
                    </a:p>
                  </a:txBody>
                  <a:tcPr marL="60047" marR="60047" marT="0" marB="0"/>
                </a:tc>
                <a:extLst>
                  <a:ext uri="{0D108BD9-81ED-4DB2-BD59-A6C34878D82A}">
                    <a16:rowId xmlns:a16="http://schemas.microsoft.com/office/drawing/2014/main" val="3606882985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FC591D55-A7B1-3A9D-0519-3BDA332C6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472" y="-37457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628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628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628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628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628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628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628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628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628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28775" algn="l"/>
              </a:tabLst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8430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1627</TotalTime>
  <Words>644</Words>
  <Application>Microsoft Office PowerPoint</Application>
  <PresentationFormat>Grand écran</PresentationFormat>
  <Paragraphs>82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Century Gothic</vt:lpstr>
      <vt:lpstr>Wingdings 3</vt:lpstr>
      <vt:lpstr>Ion</vt:lpstr>
      <vt:lpstr>REUNION PUBLIQUE  EAU ASSAINISSEMENT COLLECTIF</vt:lpstr>
      <vt:lpstr>ODJ: - le contexte - des forces et des difficultés - faire face: quelles solutions? - faire face: quel financement?  </vt:lpstr>
      <vt:lpstr>Le contexte</vt:lpstr>
      <vt:lpstr>Diagnostics reçus</vt:lpstr>
      <vt:lpstr>Transfert de la compétence eau/assainissement  à  la Communauté de Communes des Loges 01/01/2026</vt:lpstr>
      <vt:lpstr>Des forces et des difficultés</vt:lpstr>
      <vt:lpstr>Des forces</vt:lpstr>
      <vt:lpstr>Présentation PowerPoint</vt:lpstr>
      <vt:lpstr>Présentation PowerPoint</vt:lpstr>
      <vt:lpstr>Des difficultés</vt:lpstr>
      <vt:lpstr>Présentation PowerPoint</vt:lpstr>
      <vt:lpstr>CVM: les zones concernées</vt:lpstr>
      <vt:lpstr>Campagnes de prélèvements </vt:lpstr>
      <vt:lpstr>CVM: Mesures de précaution</vt:lpstr>
      <vt:lpstr>Réseau unitaire</vt:lpstr>
      <vt:lpstr>Faire face: quelles solutions?</vt:lpstr>
      <vt:lpstr>Quelles solutions: les CVM</vt:lpstr>
      <vt:lpstr>Quelles solutions: le vieillissement</vt:lpstr>
      <vt:lpstr>Quelles solutions: le réseau unitaire</vt:lpstr>
      <vt:lpstr>Faire face: quel financement?</vt:lpstr>
      <vt:lpstr>Un 1er train de mesures : le budget 2023</vt:lpstr>
      <vt:lpstr>Quel financement à moyen et long terme</vt:lpstr>
      <vt:lpstr>Vers la conférence citoyenne 10 mars 20h30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CONSEIL MUNICIPAL</dc:title>
  <dc:creator>Romain Marquenier</dc:creator>
  <cp:lastModifiedBy>Sandrine Lecomte</cp:lastModifiedBy>
  <cp:revision>180</cp:revision>
  <dcterms:created xsi:type="dcterms:W3CDTF">2020-06-30T15:17:44Z</dcterms:created>
  <dcterms:modified xsi:type="dcterms:W3CDTF">2023-02-10T07:20:28Z</dcterms:modified>
</cp:coreProperties>
</file>